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2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151"/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89E0E-F089-43C6-AF8F-E910834DE5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F681-5F8A-4772-8EE6-402C7FA682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EEF4-59B8-48F3-A8CC-72B5A750E2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87E09-63F7-4AC8-9218-84E480911B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7764-A2CB-4F28-98E8-08C5304A1D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631B3-5175-4DAD-8F2C-49171DD95E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98115-2860-4632-82E4-B901897B84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7BD-72F7-49B0-9041-6B963AEC69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C519F-FCF4-4543-AD52-9FD0243AAC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B27E-583B-42B1-BD7A-1CA9E2A8C2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AB3D-E95E-4E7D-B924-5F64132C9D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1194A27-D868-4FC3-B728-199C71B3F11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6172200"/>
            <a:ext cx="5181600" cy="473075"/>
          </a:xfrm>
          <a:prstGeom prst="rect">
            <a:avLst/>
          </a:prstGeom>
          <a:noFill/>
        </p:spPr>
      </p:pic>
      <p:pic>
        <p:nvPicPr>
          <p:cNvPr id="1032" name="Picture 8" descr="rht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1800" y="6248400"/>
            <a:ext cx="1647825" cy="381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Certificateless</a:t>
            </a:r>
            <a:r>
              <a:rPr lang="en-GB" dirty="0" smtClean="0"/>
              <a:t> encryption and its infrastructures</a:t>
            </a:r>
            <a:endParaRPr lang="en-GB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/>
          <a:lstStyle/>
          <a:p>
            <a:r>
              <a:rPr lang="en-GB" sz="2400" dirty="0" smtClean="0"/>
              <a:t>Dr. Alexander W. Dent</a:t>
            </a:r>
          </a:p>
          <a:p>
            <a:r>
              <a:rPr lang="en-GB" sz="2400" dirty="0" smtClean="0"/>
              <a:t>Information Security Group</a:t>
            </a:r>
          </a:p>
          <a:p>
            <a:r>
              <a:rPr lang="en-GB" sz="2400" dirty="0" smtClean="0"/>
              <a:t>Royal Holloway, University of London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en-GB" dirty="0" smtClean="0"/>
              <a:t>Removes the (initial) need for certificates.</a:t>
            </a:r>
          </a:p>
          <a:p>
            <a:r>
              <a:rPr lang="en-GB" dirty="0" smtClean="0"/>
              <a:t>The KGC has the ability to decrypt messages for the receiver.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29256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28794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857620" y="3071810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6000760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5718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private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Certificateless</a:t>
            </a:r>
            <a:r>
              <a:rPr lang="en-GB" dirty="0" smtClean="0"/>
              <a:t> encryption was introduced by Al-</a:t>
            </a:r>
            <a:r>
              <a:rPr lang="en-GB" dirty="0" err="1" smtClean="0"/>
              <a:t>Riyami</a:t>
            </a:r>
            <a:r>
              <a:rPr lang="en-GB" dirty="0" smtClean="0"/>
              <a:t> and Paterson in 2003.</a:t>
            </a:r>
          </a:p>
          <a:p>
            <a:r>
              <a:rPr lang="en-GB" dirty="0" smtClean="0"/>
              <a:t>The idea is to remove the disadvantages of IBE and PKI-based PKE:</a:t>
            </a:r>
          </a:p>
          <a:p>
            <a:pPr lvl="1"/>
            <a:r>
              <a:rPr lang="en-GB" dirty="0" smtClean="0"/>
              <a:t>The sender should not have to communicate with a TTP (no certificates).</a:t>
            </a:r>
          </a:p>
          <a:p>
            <a:pPr lvl="1"/>
            <a:r>
              <a:rPr lang="en-GB" dirty="0" smtClean="0"/>
              <a:t>Only the receiver should be able to decrypt messages (TTP security).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idea is to have two pairs of keys:</a:t>
            </a:r>
          </a:p>
          <a:p>
            <a:pPr lvl="1"/>
            <a:r>
              <a:rPr lang="en-GB" dirty="0" smtClean="0"/>
              <a:t>A PKE key pair created by the sender and the public key is widely distributed.</a:t>
            </a:r>
          </a:p>
          <a:p>
            <a:pPr lvl="1"/>
            <a:r>
              <a:rPr lang="en-GB" dirty="0" smtClean="0"/>
              <a:t>An IBE key pair (identity/private key) created by the KGC.</a:t>
            </a:r>
          </a:p>
          <a:p>
            <a:r>
              <a:rPr lang="en-GB" dirty="0" smtClean="0"/>
              <a:t>Both the identity and the public key are used to encrypt messages.</a:t>
            </a:r>
          </a:p>
          <a:p>
            <a:r>
              <a:rPr lang="en-GB" dirty="0" smtClean="0"/>
              <a:t>Both the PKE “secret value” and the IBE “partial private key” are used to decrypt.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idea is to have two pairs of keys.</a:t>
            </a:r>
          </a:p>
          <a:p>
            <a:r>
              <a:rPr lang="en-GB" dirty="0" smtClean="0"/>
              <a:t>An outside attacker cannot decrypt ciphertexts as they will not have the partial private key for the identity.</a:t>
            </a:r>
          </a:p>
          <a:p>
            <a:r>
              <a:rPr lang="en-GB" dirty="0" smtClean="0"/>
              <a:t>The KGC cannot decrypt ciphertexts as they will not have the secret value for the PKE key pair.</a:t>
            </a:r>
          </a:p>
          <a:p>
            <a:r>
              <a:rPr lang="en-GB" dirty="0" smtClean="0"/>
              <a:t>Trivial attack by the KGC.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en-GB" dirty="0" smtClean="0"/>
              <a:t>The receiver produces a PKE pair...</a:t>
            </a:r>
          </a:p>
          <a:p>
            <a:r>
              <a:rPr lang="en-GB" dirty="0" smtClean="0"/>
              <a:t>... then obtains the partial private key.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3500438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6000760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(2) partial private key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3857620" y="3000372"/>
            <a:ext cx="1071570" cy="357190"/>
          </a:xfrm>
          <a:prstGeom prst="lef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6310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(1) public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en-GB" dirty="0" smtClean="0"/>
              <a:t>Implies the existence of secure IBE.</a:t>
            </a:r>
          </a:p>
          <a:p>
            <a:r>
              <a:rPr lang="en-GB" dirty="0" smtClean="0"/>
              <a:t>All known examples use pairings.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3500438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6000760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(2) partial private key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3857620" y="3000372"/>
            <a:ext cx="1071570" cy="357190"/>
          </a:xfrm>
          <a:prstGeom prst="lef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6310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(1) public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BSS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en-GB" dirty="0" smtClean="0"/>
              <a:t>The receiver obtains the partial private key</a:t>
            </a:r>
          </a:p>
          <a:p>
            <a:r>
              <a:rPr lang="en-GB" dirty="0" smtClean="0"/>
              <a:t>... then produces the PKE key pair.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3500438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6000760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3857620" y="3000372"/>
            <a:ext cx="1071570" cy="357190"/>
          </a:xfrm>
          <a:prstGeom prst="lef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6310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(2) public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BSS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en-GB" dirty="0" smtClean="0"/>
              <a:t>This does not imply the existence of IBE.</a:t>
            </a:r>
          </a:p>
          <a:p>
            <a:r>
              <a:rPr lang="en-GB" dirty="0" smtClean="0"/>
              <a:t>Introduced to avoid the need for pairings.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3500438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6000760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3857620" y="3000372"/>
            <a:ext cx="1071570" cy="357190"/>
          </a:xfrm>
          <a:prstGeom prst="lef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6310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(2) public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 </a:t>
            </a:r>
            <a:r>
              <a:rPr lang="en-GB" dirty="0" err="1" smtClean="0"/>
              <a:t>vs</a:t>
            </a:r>
            <a:r>
              <a:rPr lang="en-GB" dirty="0" smtClean="0"/>
              <a:t> BSS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 is a hopeful version of CLE:</a:t>
            </a:r>
          </a:p>
          <a:p>
            <a:pPr lvl="1"/>
            <a:r>
              <a:rPr lang="en-GB" dirty="0" smtClean="0"/>
              <a:t>Receiver can produce a public key in the hope that they will obtain the PPK.</a:t>
            </a:r>
          </a:p>
          <a:p>
            <a:r>
              <a:rPr lang="en-GB" dirty="0" smtClean="0"/>
              <a:t>BSS is a pre-authorised version of CLE:</a:t>
            </a:r>
          </a:p>
          <a:p>
            <a:pPr lvl="1"/>
            <a:r>
              <a:rPr lang="en-GB" dirty="0" smtClean="0"/>
              <a:t>Receiver has to be authorised (through PPK) before producing private key.</a:t>
            </a:r>
          </a:p>
          <a:p>
            <a:r>
              <a:rPr lang="en-GB" dirty="0" smtClean="0"/>
              <a:t>AP formulation is hard to construct.</a:t>
            </a:r>
          </a:p>
          <a:p>
            <a:r>
              <a:rPr lang="en-GB" dirty="0" smtClean="0"/>
              <a:t>BSS formulation </a:t>
            </a:r>
            <a:r>
              <a:rPr lang="en-GB" dirty="0" err="1" smtClean="0"/>
              <a:t>poofs</a:t>
            </a:r>
            <a:r>
              <a:rPr lang="en-GB" dirty="0" smtClean="0"/>
              <a:t> are hard to read!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LK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en-GB" dirty="0" smtClean="0"/>
              <a:t>The receiver can only produce key pair after undertaking a protocol with the KGC.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429256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92893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3500438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key gen protocol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3857620" y="3000372"/>
            <a:ext cx="1071570" cy="357190"/>
          </a:xfrm>
          <a:prstGeom prst="lef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6310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(2) public key</a:t>
            </a:r>
            <a:endParaRPr lang="en-GB" dirty="0"/>
          </a:p>
        </p:txBody>
      </p:sp>
      <p:sp>
        <p:nvSpPr>
          <p:cNvPr id="13" name="Up-Down Arrow 12"/>
          <p:cNvSpPr/>
          <p:nvPr/>
        </p:nvSpPr>
        <p:spPr bwMode="auto">
          <a:xfrm>
            <a:off x="6000760" y="2357430"/>
            <a:ext cx="285752" cy="428628"/>
          </a:xfrm>
          <a:prstGeom prst="up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LK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r>
              <a:rPr lang="en-GB" dirty="0" smtClean="0"/>
              <a:t>The receiver generates a traditional PKE key pair and sends </a:t>
            </a:r>
            <a:r>
              <a:rPr lang="en-GB" dirty="0" err="1" smtClean="0"/>
              <a:t>pk</a:t>
            </a:r>
            <a:r>
              <a:rPr lang="en-GB" dirty="0" smtClean="0"/>
              <a:t> to KGC.</a:t>
            </a:r>
          </a:p>
          <a:p>
            <a:r>
              <a:rPr lang="en-GB" dirty="0" smtClean="0"/>
              <a:t>The KGC produces a certificate and sends it back to the receiver.</a:t>
            </a:r>
          </a:p>
          <a:p>
            <a:r>
              <a:rPr lang="en-GB" dirty="0" smtClean="0"/>
              <a:t>The receiver publishes the certificate as the complete public key.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14348" y="364331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14348" y="214311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protocol</a:t>
            </a:r>
            <a:endParaRPr lang="en-GB" dirty="0"/>
          </a:p>
        </p:txBody>
      </p:sp>
      <p:sp>
        <p:nvSpPr>
          <p:cNvPr id="7" name="Up-Down Arrow 6"/>
          <p:cNvSpPr/>
          <p:nvPr/>
        </p:nvSpPr>
        <p:spPr bwMode="auto">
          <a:xfrm>
            <a:off x="1285852" y="3071810"/>
            <a:ext cx="285752" cy="428628"/>
          </a:xfrm>
          <a:prstGeom prst="up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BSS </a:t>
            </a:r>
            <a:r>
              <a:rPr lang="en-GB" dirty="0" err="1" smtClean="0"/>
              <a:t>vs</a:t>
            </a:r>
            <a:r>
              <a:rPr lang="en-GB" dirty="0" smtClean="0"/>
              <a:t> LK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LK formulation can be implemented using traditional PKI-based PKE via certificate forwarding.</a:t>
            </a:r>
          </a:p>
          <a:p>
            <a:r>
              <a:rPr lang="en-GB" dirty="0" smtClean="0"/>
              <a:t>Potential for more efficient schemes using implicit certificates.</a:t>
            </a:r>
          </a:p>
          <a:p>
            <a:r>
              <a:rPr lang="en-GB" dirty="0" smtClean="0"/>
              <a:t>BSS formulation does not require IBE but has no simple implementations.</a:t>
            </a:r>
          </a:p>
          <a:p>
            <a:r>
              <a:rPr lang="en-GB" dirty="0" smtClean="0"/>
              <a:t>Can we implement BSS using PKE?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Certificate-chain</a:t>
            </a:r>
            <a:br>
              <a:rPr lang="en-GB" dirty="0" smtClean="0"/>
            </a:br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show that BSS formulation CLE </a:t>
            </a:r>
            <a:r>
              <a:rPr lang="en-GB" i="1" dirty="0" smtClean="0"/>
              <a:t>can</a:t>
            </a:r>
            <a:r>
              <a:rPr lang="en-GB" dirty="0" smtClean="0"/>
              <a:t> be implemented using PKI-based PKE.</a:t>
            </a:r>
          </a:p>
          <a:p>
            <a:r>
              <a:rPr lang="en-GB" dirty="0" smtClean="0"/>
              <a:t>Recall that BSS formulation has that the public key can only be produced after the partial private key is received from KGC.</a:t>
            </a:r>
          </a:p>
          <a:p>
            <a:r>
              <a:rPr lang="en-GB" dirty="0" smtClean="0"/>
              <a:t>The construction is based on the idea of a certificate chain.</a:t>
            </a:r>
          </a:p>
          <a:p>
            <a:r>
              <a:rPr lang="en-GB" dirty="0" smtClean="0"/>
              <a:t>Each entity acts as a sub-CA which can only issue certificates for its own identity.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r>
              <a:rPr lang="en-GB" dirty="0" smtClean="0"/>
              <a:t>The KGC generates a signature key pair.</a:t>
            </a:r>
          </a:p>
          <a:p>
            <a:r>
              <a:rPr lang="en-GB" dirty="0" smtClean="0"/>
              <a:t>The verification key </a:t>
            </a:r>
            <a:r>
              <a:rPr lang="en-GB" i="1" dirty="0" err="1" smtClean="0"/>
              <a:t>mpk</a:t>
            </a:r>
            <a:r>
              <a:rPr lang="en-GB" dirty="0" smtClean="0"/>
              <a:t> is published.</a:t>
            </a:r>
          </a:p>
          <a:p>
            <a:r>
              <a:rPr lang="en-GB" dirty="0" smtClean="0"/>
              <a:t>The signing key </a:t>
            </a:r>
            <a:r>
              <a:rPr lang="en-GB" i="1" dirty="0" err="1" smtClean="0"/>
              <a:t>msk</a:t>
            </a:r>
            <a:r>
              <a:rPr lang="en-GB" dirty="0" smtClean="0"/>
              <a:t> is kept secret in order to produce partial private keys.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0034" y="400050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0034" y="250030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071538" y="342900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00200"/>
            <a:ext cx="5143536" cy="4525963"/>
          </a:xfrm>
        </p:spPr>
        <p:txBody>
          <a:bodyPr/>
          <a:lstStyle/>
          <a:p>
            <a:r>
              <a:rPr lang="en-GB" dirty="0" smtClean="0"/>
              <a:t>The KGC generates a new signing key pair (</a:t>
            </a:r>
            <a:r>
              <a:rPr lang="en-GB" i="1" dirty="0" err="1" smtClean="0"/>
              <a:t>pk</a:t>
            </a:r>
            <a:r>
              <a:rPr lang="en-GB" i="1" baseline="-25000" dirty="0" err="1" smtClean="0"/>
              <a:t>S</a:t>
            </a:r>
            <a:r>
              <a:rPr lang="en-GB" dirty="0" err="1" smtClean="0"/>
              <a:t>,</a:t>
            </a:r>
            <a:r>
              <a:rPr lang="en-GB" i="1" dirty="0" err="1" smtClean="0"/>
              <a:t>sk</a:t>
            </a:r>
            <a:r>
              <a:rPr lang="en-GB" i="1" baseline="-25000" dirty="0" err="1" smtClean="0"/>
              <a:t>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KGC generates a certificate 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 by signing (</a:t>
            </a:r>
            <a:r>
              <a:rPr lang="en-GB" i="1" dirty="0" err="1" smtClean="0"/>
              <a:t>ID</a:t>
            </a:r>
            <a:r>
              <a:rPr lang="en-GB" dirty="0" err="1" smtClean="0"/>
              <a:t>,</a:t>
            </a:r>
            <a:r>
              <a:rPr lang="en-GB" i="1" dirty="0" err="1" smtClean="0"/>
              <a:t>pk</a:t>
            </a:r>
            <a:r>
              <a:rPr lang="en-GB" i="1" baseline="-25000" dirty="0" err="1" smtClean="0"/>
              <a:t>S</a:t>
            </a:r>
            <a:r>
              <a:rPr lang="en-GB" dirty="0" smtClean="0"/>
              <a:t>) with </a:t>
            </a:r>
            <a:r>
              <a:rPr lang="en-GB" i="1" dirty="0" err="1" smtClean="0"/>
              <a:t>msk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PPK consists of 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sk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0034" y="400050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0034" y="250030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071538" y="342900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  <p:cxnSp>
        <p:nvCxnSpPr>
          <p:cNvPr id="10" name="Curved Connector 9"/>
          <p:cNvCxnSpPr/>
          <p:nvPr/>
        </p:nvCxnSpPr>
        <p:spPr bwMode="auto">
          <a:xfrm flipV="1">
            <a:off x="1714480" y="2285992"/>
            <a:ext cx="642942" cy="4286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422" y="20716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mpk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00200"/>
            <a:ext cx="5072098" cy="4525963"/>
          </a:xfrm>
        </p:spPr>
        <p:txBody>
          <a:bodyPr/>
          <a:lstStyle/>
          <a:p>
            <a:r>
              <a:rPr lang="en-GB" dirty="0" smtClean="0"/>
              <a:t>The receiver generates an encryption key pair (</a:t>
            </a:r>
            <a:r>
              <a:rPr lang="en-GB" i="1" dirty="0" err="1" smtClean="0"/>
              <a:t>pk</a:t>
            </a:r>
            <a:r>
              <a:rPr lang="en-GB" i="1" baseline="-25000" dirty="0" err="1" smtClean="0"/>
              <a:t>E</a:t>
            </a:r>
            <a:r>
              <a:rPr lang="en-GB" dirty="0" err="1" smtClean="0"/>
              <a:t>,</a:t>
            </a:r>
            <a:r>
              <a:rPr lang="en-GB" i="1" dirty="0" err="1" smtClean="0"/>
              <a:t>sk</a:t>
            </a:r>
            <a:r>
              <a:rPr lang="en-GB" i="1" baseline="-25000" dirty="0" err="1" smtClean="0"/>
              <a:t>E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receiver generates a certificate </a:t>
            </a:r>
            <a:r>
              <a:rPr lang="en-GB" i="1" dirty="0" smtClean="0"/>
              <a:t>cert</a:t>
            </a:r>
            <a:r>
              <a:rPr lang="en-GB" i="1" baseline="-25000" dirty="0" smtClean="0"/>
              <a:t>2</a:t>
            </a:r>
            <a:r>
              <a:rPr lang="en-GB" dirty="0" smtClean="0"/>
              <a:t> by signing </a:t>
            </a:r>
            <a:r>
              <a:rPr lang="en-GB" i="1" dirty="0" err="1"/>
              <a:t>pk</a:t>
            </a:r>
            <a:r>
              <a:rPr lang="en-GB" i="1" baseline="-25000" dirty="0" err="1"/>
              <a:t>E</a:t>
            </a:r>
            <a:r>
              <a:rPr lang="en-GB" dirty="0" smtClean="0"/>
              <a:t> using </a:t>
            </a:r>
            <a:r>
              <a:rPr lang="en-GB" i="1" dirty="0" err="1" smtClean="0"/>
              <a:t>sk</a:t>
            </a:r>
            <a:r>
              <a:rPr lang="en-GB" i="1" baseline="-25000" dirty="0" err="1" smtClean="0"/>
              <a:t>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public key is 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,</a:t>
            </a:r>
            <a:r>
              <a:rPr lang="en-GB" i="1" dirty="0" smtClean="0"/>
              <a:t>pk</a:t>
            </a:r>
            <a:r>
              <a:rPr lang="en-GB" i="1" baseline="-25000" dirty="0" smtClean="0"/>
              <a:t>E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2</a:t>
            </a:r>
            <a:r>
              <a:rPr lang="en-GB" dirty="0" smtClean="0"/>
              <a:t>) 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0034" y="400050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0034" y="250030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071538" y="342900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  <p:cxnSp>
        <p:nvCxnSpPr>
          <p:cNvPr id="10" name="Curved Connector 9"/>
          <p:cNvCxnSpPr/>
          <p:nvPr/>
        </p:nvCxnSpPr>
        <p:spPr bwMode="auto">
          <a:xfrm flipV="1">
            <a:off x="1714480" y="2285992"/>
            <a:ext cx="642942" cy="4286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422" y="20716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mpk</a:t>
            </a:r>
            <a:endParaRPr lang="en-GB" i="1" dirty="0"/>
          </a:p>
        </p:txBody>
      </p:sp>
      <p:cxnSp>
        <p:nvCxnSpPr>
          <p:cNvPr id="13" name="Curved Connector 12"/>
          <p:cNvCxnSpPr/>
          <p:nvPr/>
        </p:nvCxnSpPr>
        <p:spPr bwMode="auto">
          <a:xfrm rot="16200000" flipH="1">
            <a:off x="2143108" y="3929066"/>
            <a:ext cx="571504" cy="2857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00232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sk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00200"/>
            <a:ext cx="5072098" cy="4525963"/>
          </a:xfrm>
        </p:spPr>
        <p:txBody>
          <a:bodyPr/>
          <a:lstStyle/>
          <a:p>
            <a:r>
              <a:rPr lang="en-GB" dirty="0" smtClean="0"/>
              <a:t>Before sending a message, the sender checks the encryption key </a:t>
            </a:r>
            <a:r>
              <a:rPr lang="en-GB" i="1" dirty="0" err="1" smtClean="0"/>
              <a:t>pk</a:t>
            </a:r>
            <a:r>
              <a:rPr lang="en-GB" i="1" baseline="-25000" dirty="0" err="1" smtClean="0"/>
              <a:t>E</a:t>
            </a:r>
            <a:r>
              <a:rPr lang="en-GB" dirty="0" smtClean="0"/>
              <a:t> is well-formed.</a:t>
            </a:r>
          </a:p>
          <a:p>
            <a:r>
              <a:rPr lang="en-GB" dirty="0" smtClean="0"/>
              <a:t>I.e. checks that </a:t>
            </a:r>
            <a:r>
              <a:rPr lang="en-GB" i="1" dirty="0" err="1" smtClean="0"/>
              <a:t>pk</a:t>
            </a:r>
            <a:r>
              <a:rPr lang="en-GB" i="1" baseline="-25000" dirty="0" err="1" smtClean="0"/>
              <a:t>S</a:t>
            </a:r>
            <a:r>
              <a:rPr lang="en-GB" dirty="0" smtClean="0"/>
              <a:t> is a verification key for </a:t>
            </a:r>
            <a:r>
              <a:rPr lang="en-GB" i="1" dirty="0" smtClean="0"/>
              <a:t>ID</a:t>
            </a:r>
            <a:r>
              <a:rPr lang="en-GB" dirty="0" smtClean="0"/>
              <a:t> and so that </a:t>
            </a:r>
            <a:r>
              <a:rPr lang="en-GB" i="1" dirty="0" err="1" smtClean="0"/>
              <a:t>pk</a:t>
            </a:r>
            <a:r>
              <a:rPr lang="en-GB" i="1" baseline="-25000" dirty="0" err="1" smtClean="0"/>
              <a:t>E</a:t>
            </a:r>
            <a:r>
              <a:rPr lang="en-GB" dirty="0" smtClean="0"/>
              <a:t> is an encryption key for </a:t>
            </a:r>
            <a:r>
              <a:rPr lang="en-GB" i="1" dirty="0" smtClean="0"/>
              <a:t>ID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0034" y="400050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0034" y="250030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071538" y="342900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  <p:cxnSp>
        <p:nvCxnSpPr>
          <p:cNvPr id="10" name="Curved Connector 9"/>
          <p:cNvCxnSpPr/>
          <p:nvPr/>
        </p:nvCxnSpPr>
        <p:spPr bwMode="auto">
          <a:xfrm flipV="1">
            <a:off x="1714480" y="2285992"/>
            <a:ext cx="642942" cy="4286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422" y="20716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mpk</a:t>
            </a:r>
            <a:endParaRPr lang="en-GB" i="1" dirty="0"/>
          </a:p>
        </p:txBody>
      </p:sp>
      <p:cxnSp>
        <p:nvCxnSpPr>
          <p:cNvPr id="13" name="Curved Connector 12"/>
          <p:cNvCxnSpPr/>
          <p:nvPr/>
        </p:nvCxnSpPr>
        <p:spPr bwMode="auto">
          <a:xfrm rot="16200000" flipH="1">
            <a:off x="2143108" y="3929066"/>
            <a:ext cx="571504" cy="2857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00232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sk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143108" y="5000636"/>
            <a:ext cx="928694" cy="428628"/>
          </a:xfrm>
          <a:prstGeom prst="righ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(2) public key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,</a:t>
            </a:r>
            <a:r>
              <a:rPr lang="en-GB" i="1" dirty="0" smtClean="0"/>
              <a:t>pk</a:t>
            </a:r>
            <a:r>
              <a:rPr lang="en-GB" i="1" baseline="-25000" dirty="0" smtClean="0"/>
              <a:t>E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18" name="Curved Connector 17"/>
          <p:cNvCxnSpPr/>
          <p:nvPr/>
        </p:nvCxnSpPr>
        <p:spPr bwMode="auto">
          <a:xfrm flipV="1">
            <a:off x="1857356" y="5715016"/>
            <a:ext cx="500066" cy="21431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00200"/>
            <a:ext cx="5072098" cy="4525963"/>
          </a:xfrm>
        </p:spPr>
        <p:txBody>
          <a:bodyPr/>
          <a:lstStyle/>
          <a:p>
            <a:r>
              <a:rPr lang="en-GB" dirty="0" smtClean="0"/>
              <a:t>In order to break the system an attacker must either:</a:t>
            </a:r>
          </a:p>
          <a:p>
            <a:pPr lvl="1"/>
            <a:r>
              <a:rPr lang="en-GB" dirty="0" smtClean="0"/>
              <a:t>Replace the public encryption key of the receiver (fake certificate)</a:t>
            </a:r>
          </a:p>
          <a:p>
            <a:pPr lvl="1"/>
            <a:r>
              <a:rPr lang="en-GB" dirty="0" smtClean="0"/>
              <a:t>Decrypt a message without knowing the decryption key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0034" y="4000504"/>
            <a:ext cx="1428760" cy="142876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0034" y="250030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071538" y="342900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(1) partial private key</a:t>
            </a:r>
            <a:endParaRPr lang="en-GB" dirty="0"/>
          </a:p>
        </p:txBody>
      </p:sp>
      <p:cxnSp>
        <p:nvCxnSpPr>
          <p:cNvPr id="10" name="Curved Connector 9"/>
          <p:cNvCxnSpPr/>
          <p:nvPr/>
        </p:nvCxnSpPr>
        <p:spPr bwMode="auto">
          <a:xfrm flipV="1">
            <a:off x="1714480" y="2285992"/>
            <a:ext cx="642942" cy="4286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422" y="20716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mpk</a:t>
            </a:r>
            <a:endParaRPr lang="en-GB" i="1" dirty="0"/>
          </a:p>
        </p:txBody>
      </p:sp>
      <p:cxnSp>
        <p:nvCxnSpPr>
          <p:cNvPr id="13" name="Curved Connector 12"/>
          <p:cNvCxnSpPr/>
          <p:nvPr/>
        </p:nvCxnSpPr>
        <p:spPr bwMode="auto">
          <a:xfrm rot="16200000" flipH="1">
            <a:off x="2143108" y="3929066"/>
            <a:ext cx="571504" cy="2857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00232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sk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143108" y="5000636"/>
            <a:ext cx="928694" cy="428628"/>
          </a:xfrm>
          <a:prstGeom prst="right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(2) public key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pk</a:t>
            </a:r>
            <a:r>
              <a:rPr lang="en-GB" i="1" baseline="-25000" dirty="0" smtClean="0"/>
              <a:t>S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1</a:t>
            </a:r>
            <a:r>
              <a:rPr lang="en-GB" dirty="0" smtClean="0"/>
              <a:t>,</a:t>
            </a:r>
            <a:r>
              <a:rPr lang="en-GB" i="1" dirty="0" smtClean="0"/>
              <a:t>pk</a:t>
            </a:r>
            <a:r>
              <a:rPr lang="en-GB" i="1" baseline="-25000" dirty="0" smtClean="0"/>
              <a:t>E</a:t>
            </a:r>
            <a:r>
              <a:rPr lang="en-GB" dirty="0" smtClean="0"/>
              <a:t>,</a:t>
            </a:r>
            <a:r>
              <a:rPr lang="en-GB" i="1" dirty="0" smtClean="0"/>
              <a:t>cert</a:t>
            </a:r>
            <a:r>
              <a:rPr lang="en-GB" i="1" baseline="-25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18" name="Curved Connector 17"/>
          <p:cNvCxnSpPr/>
          <p:nvPr/>
        </p:nvCxnSpPr>
        <p:spPr bwMode="auto">
          <a:xfrm flipV="1">
            <a:off x="1857356" y="5715016"/>
            <a:ext cx="500066" cy="21431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00792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Certificate-chain 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construction with simple proofs.</a:t>
            </a:r>
          </a:p>
          <a:p>
            <a:r>
              <a:rPr lang="en-GB" dirty="0" smtClean="0"/>
              <a:t>It can be implemented without pairings.</a:t>
            </a:r>
          </a:p>
          <a:p>
            <a:r>
              <a:rPr lang="en-GB" dirty="0" smtClean="0"/>
              <a:t>In fact, for reasonable choices of signature scheme and encryption scheme, it is more efficient than any scheme with pairing.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Security notions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notions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r>
              <a:rPr lang="en-GB" dirty="0" smtClean="0"/>
              <a:t>Security notions have to protect against attacks made by an outside attacker and by the key generation centre.</a:t>
            </a:r>
          </a:p>
          <a:p>
            <a:r>
              <a:rPr lang="en-GB" dirty="0" smtClean="0"/>
              <a:t>No certificates so the attacker can convince the sender that any public key belongs to the receiver.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1630908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1630908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1773784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2738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8" name="Flowchart: Direct Access Storage 7"/>
          <p:cNvSpPr/>
          <p:nvPr/>
        </p:nvSpPr>
        <p:spPr bwMode="auto">
          <a:xfrm rot="16200000">
            <a:off x="500034" y="785794"/>
            <a:ext cx="1214446" cy="857256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Direct Access Storage 8"/>
          <p:cNvSpPr/>
          <p:nvPr/>
        </p:nvSpPr>
        <p:spPr bwMode="auto">
          <a:xfrm rot="16200000">
            <a:off x="7465239" y="750075"/>
            <a:ext cx="1214446" cy="857256"/>
          </a:xfrm>
          <a:prstGeom prst="flowChartMagneticDrum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Curved Connector 10"/>
          <p:cNvCxnSpPr/>
          <p:nvPr/>
        </p:nvCxnSpPr>
        <p:spPr bwMode="auto">
          <a:xfrm flipV="1">
            <a:off x="6643702" y="1214422"/>
            <a:ext cx="928694" cy="5715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urved Connector 12"/>
          <p:cNvCxnSpPr/>
          <p:nvPr/>
        </p:nvCxnSpPr>
        <p:spPr bwMode="auto">
          <a:xfrm rot="10800000">
            <a:off x="1571604" y="1357298"/>
            <a:ext cx="571504" cy="500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2844" y="19288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sender’s list of public keys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44" y="19288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receiver’s list of key pairs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notions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r>
              <a:rPr lang="en-GB" dirty="0" smtClean="0"/>
              <a:t>Trivial attack by the KGC:</a:t>
            </a:r>
          </a:p>
          <a:p>
            <a:pPr lvl="1"/>
            <a:r>
              <a:rPr lang="en-GB" dirty="0" smtClean="0"/>
              <a:t>Replace public key for attacker with one that has been generated by the KGC.</a:t>
            </a:r>
          </a:p>
          <a:p>
            <a:pPr lvl="1"/>
            <a:r>
              <a:rPr lang="en-GB" dirty="0" smtClean="0"/>
              <a:t>The KGC will then know the secret value for the PKE key pair and the partial private key value for the KGC key pair.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1630908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1630908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1773784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2738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8" name="Flowchart: Direct Access Storage 7"/>
          <p:cNvSpPr/>
          <p:nvPr/>
        </p:nvSpPr>
        <p:spPr bwMode="auto">
          <a:xfrm rot="16200000">
            <a:off x="500034" y="785794"/>
            <a:ext cx="1214446" cy="857256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Direct Access Storage 8"/>
          <p:cNvSpPr/>
          <p:nvPr/>
        </p:nvSpPr>
        <p:spPr bwMode="auto">
          <a:xfrm rot="16200000">
            <a:off x="7465239" y="750075"/>
            <a:ext cx="1214446" cy="857256"/>
          </a:xfrm>
          <a:prstGeom prst="flowChartMagneticDrum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Curved Connector 10"/>
          <p:cNvCxnSpPr/>
          <p:nvPr/>
        </p:nvCxnSpPr>
        <p:spPr bwMode="auto">
          <a:xfrm flipV="1">
            <a:off x="6643702" y="1214422"/>
            <a:ext cx="928694" cy="5715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urved Connector 12"/>
          <p:cNvCxnSpPr/>
          <p:nvPr/>
        </p:nvCxnSpPr>
        <p:spPr bwMode="auto">
          <a:xfrm rot="10800000">
            <a:off x="1571604" y="1357298"/>
            <a:ext cx="571504" cy="500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2844" y="19288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sender’s list of public keys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44" y="19288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receiver’s list of key pairs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notions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r>
              <a:rPr lang="en-GB" dirty="0" smtClean="0"/>
              <a:t>Two security notions:</a:t>
            </a:r>
          </a:p>
          <a:p>
            <a:pPr lvl="1"/>
            <a:r>
              <a:rPr lang="en-GB" dirty="0" smtClean="0"/>
              <a:t>Security against an outside attacker. The attacker can replace keys in the sender’s list of public keys.</a:t>
            </a:r>
          </a:p>
          <a:p>
            <a:pPr lvl="1"/>
            <a:r>
              <a:rPr lang="en-GB" dirty="0" smtClean="0"/>
              <a:t>Security against the KGC. The attacker cannot replace public keys but can generate KGC responses maliciously.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429256" y="1630908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1630908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1773784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2738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8" name="Flowchart: Direct Access Storage 7"/>
          <p:cNvSpPr/>
          <p:nvPr/>
        </p:nvSpPr>
        <p:spPr bwMode="auto">
          <a:xfrm rot="16200000">
            <a:off x="500034" y="785794"/>
            <a:ext cx="1214446" cy="857256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Direct Access Storage 8"/>
          <p:cNvSpPr/>
          <p:nvPr/>
        </p:nvSpPr>
        <p:spPr bwMode="auto">
          <a:xfrm rot="16200000">
            <a:off x="7465239" y="750075"/>
            <a:ext cx="1214446" cy="857256"/>
          </a:xfrm>
          <a:prstGeom prst="flowChartMagneticDrum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Curved Connector 10"/>
          <p:cNvCxnSpPr/>
          <p:nvPr/>
        </p:nvCxnSpPr>
        <p:spPr bwMode="auto">
          <a:xfrm flipV="1">
            <a:off x="6643702" y="1214422"/>
            <a:ext cx="928694" cy="5715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urved Connector 12"/>
          <p:cNvCxnSpPr/>
          <p:nvPr/>
        </p:nvCxnSpPr>
        <p:spPr bwMode="auto">
          <a:xfrm rot="10800000">
            <a:off x="1571604" y="1357298"/>
            <a:ext cx="571504" cy="500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2844" y="19288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sender’s list of public keys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44" y="19288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receiver’s list of key pairs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notions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approximately twenty proposals for security models for CLE confidentiality.</a:t>
            </a:r>
          </a:p>
          <a:p>
            <a:r>
              <a:rPr lang="en-GB" dirty="0" smtClean="0"/>
              <a:t>[Dent, 2008] provides an overview of all the proposals and recommends the “correct” ones for the AP and BSS formulation of </a:t>
            </a:r>
            <a:r>
              <a:rPr lang="en-GB" dirty="0" err="1" smtClean="0"/>
              <a:t>certificateless</a:t>
            </a:r>
            <a:r>
              <a:rPr lang="en-GB" dirty="0" smtClean="0"/>
              <a:t> encryption.</a:t>
            </a:r>
          </a:p>
          <a:p>
            <a:r>
              <a:rPr lang="en-GB" dirty="0" smtClean="0"/>
              <a:t>Surprisingly, the models are not the same for the AP and BSS formulation.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Denial of decryption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Liu, Au and Susilo noted that CLE allows for denial of service attacks.</a:t>
            </a:r>
          </a:p>
          <a:p>
            <a:r>
              <a:rPr lang="en-GB" dirty="0" smtClean="0"/>
              <a:t>An attacker can widely distribute a “wrong” public key for an identity.</a:t>
            </a:r>
          </a:p>
          <a:p>
            <a:r>
              <a:rPr lang="en-GB" dirty="0" smtClean="0"/>
              <a:t>No guarantee that the sender will recognise that the public key is incorrect.</a:t>
            </a:r>
          </a:p>
          <a:p>
            <a:r>
              <a:rPr lang="en-GB" dirty="0" smtClean="0"/>
              <a:t>However, it denies the receiver the opportunity to decrypt the message.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Denial of decryption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 formulation CLE can never resist denial of decryption attacks.</a:t>
            </a:r>
          </a:p>
          <a:p>
            <a:pPr lvl="1"/>
            <a:r>
              <a:rPr lang="en-GB" dirty="0" smtClean="0"/>
              <a:t>Public key is produced before the partial private key is received, so no “authorisation”.</a:t>
            </a:r>
          </a:p>
          <a:p>
            <a:r>
              <a:rPr lang="en-GB" dirty="0" smtClean="0"/>
              <a:t>BSS and LK formulation CLE </a:t>
            </a:r>
            <a:r>
              <a:rPr lang="en-GB" i="1" dirty="0" smtClean="0"/>
              <a:t>may</a:t>
            </a:r>
            <a:r>
              <a:rPr lang="en-GB" dirty="0" smtClean="0"/>
              <a:t> resist denial of decryption attacks.</a:t>
            </a:r>
          </a:p>
          <a:p>
            <a:pPr lvl="1"/>
            <a:r>
              <a:rPr lang="en-GB" dirty="0" smtClean="0"/>
              <a:t>It is impossible for the attacker to produce a public key which is regarded as “correct” without knowing the partial private key.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Denial of decryption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certificate-chain CLE has</a:t>
            </a:r>
          </a:p>
          <a:p>
            <a:pPr lvl="1"/>
            <a:r>
              <a:rPr lang="en-GB" dirty="0" smtClean="0"/>
              <a:t>security against outsider attacks</a:t>
            </a:r>
          </a:p>
          <a:p>
            <a:pPr lvl="1"/>
            <a:r>
              <a:rPr lang="en-GB" dirty="0" smtClean="0"/>
              <a:t>security against KGC attacks</a:t>
            </a:r>
          </a:p>
          <a:p>
            <a:pPr lvl="1"/>
            <a:r>
              <a:rPr lang="en-GB" dirty="0" smtClean="0"/>
              <a:t>security against </a:t>
            </a:r>
            <a:r>
              <a:rPr lang="en-GB" dirty="0" err="1" smtClean="0"/>
              <a:t>DoD</a:t>
            </a:r>
            <a:r>
              <a:rPr lang="en-GB" dirty="0" smtClean="0"/>
              <a:t> attacks</a:t>
            </a:r>
          </a:p>
          <a:p>
            <a:r>
              <a:rPr lang="en-GB" dirty="0" smtClean="0"/>
              <a:t>Also, true for the simple PKI-based LK formulation CLE and other (specific) schemes.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PKE and IBE by infrastructure</a:t>
            </a:r>
          </a:p>
          <a:p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</a:p>
          <a:p>
            <a:r>
              <a:rPr lang="en-GB" dirty="0" smtClean="0"/>
              <a:t>Certificate-chain </a:t>
            </a:r>
            <a:r>
              <a:rPr lang="en-GB" dirty="0" err="1" smtClean="0"/>
              <a:t>certificateless</a:t>
            </a:r>
            <a:r>
              <a:rPr lang="en-GB" dirty="0" smtClean="0"/>
              <a:t> encryption</a:t>
            </a:r>
          </a:p>
          <a:p>
            <a:r>
              <a:rPr lang="en-GB" dirty="0" smtClean="0"/>
              <a:t>Security notions</a:t>
            </a:r>
          </a:p>
          <a:p>
            <a:r>
              <a:rPr lang="en-GB" dirty="0" smtClean="0"/>
              <a:t>Applications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two distinct cases:</a:t>
            </a:r>
          </a:p>
          <a:p>
            <a:pPr lvl="1"/>
            <a:r>
              <a:rPr lang="en-GB" dirty="0" smtClean="0"/>
              <a:t>AP formulation</a:t>
            </a:r>
          </a:p>
          <a:p>
            <a:pPr lvl="1"/>
            <a:r>
              <a:rPr lang="en-GB" dirty="0" smtClean="0"/>
              <a:t>BSS and LK formulation</a:t>
            </a:r>
          </a:p>
          <a:p>
            <a:r>
              <a:rPr lang="en-GB" dirty="0" smtClean="0"/>
              <a:t>AP formulation has significantly different functionality as the production of the public key is independent of production of the partial private key.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BSS and LK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implemented with PKI techniques.</a:t>
            </a:r>
          </a:p>
          <a:p>
            <a:r>
              <a:rPr lang="en-GB" dirty="0" smtClean="0"/>
              <a:t>Hard to think of a usage scenario in which PKI-based PKE is not also valid.</a:t>
            </a:r>
          </a:p>
          <a:p>
            <a:r>
              <a:rPr lang="en-GB" dirty="0" smtClean="0"/>
              <a:t>May provide more efficient solution than using PKI-based techniques.</a:t>
            </a:r>
          </a:p>
          <a:p>
            <a:r>
              <a:rPr lang="en-GB" dirty="0" smtClean="0"/>
              <a:t>See </a:t>
            </a:r>
            <a:r>
              <a:rPr lang="en-GB" i="1" dirty="0" err="1" smtClean="0"/>
              <a:t>Boldyreva</a:t>
            </a:r>
            <a:r>
              <a:rPr lang="en-GB" i="1" dirty="0" smtClean="0"/>
              <a:t> et al.</a:t>
            </a:r>
            <a:r>
              <a:rPr lang="en-GB" dirty="0" smtClean="0"/>
              <a:t> (PKC 2007).</a:t>
            </a:r>
          </a:p>
          <a:p>
            <a:r>
              <a:rPr lang="en-GB" dirty="0" smtClean="0"/>
              <a:t>Problems with practical use: revocation, policy, etc.?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May be used as a communication system</a:t>
            </a:r>
          </a:p>
          <a:p>
            <a:r>
              <a:rPr lang="en-GB" dirty="0" smtClean="0"/>
              <a:t>Unlikely to be more efficient than PKI-based techniques</a:t>
            </a:r>
          </a:p>
          <a:p>
            <a:r>
              <a:rPr lang="en-GB" dirty="0" smtClean="0"/>
              <a:t>Therefore, only useful in situations in which it is important that the public key can be published </a:t>
            </a:r>
            <a:r>
              <a:rPr lang="en-GB" i="1" dirty="0" smtClean="0"/>
              <a:t>before</a:t>
            </a:r>
            <a:r>
              <a:rPr lang="en-GB" dirty="0" smtClean="0"/>
              <a:t> the PPK received.</a:t>
            </a:r>
          </a:p>
          <a:p>
            <a:r>
              <a:rPr lang="en-GB" dirty="0" smtClean="0"/>
              <a:t>Denial of decryption problems?</a:t>
            </a:r>
          </a:p>
          <a:p>
            <a:r>
              <a:rPr lang="en-GB" dirty="0" smtClean="0"/>
              <a:t>Cryptographic workflow systems?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few realistic applications.</a:t>
            </a:r>
          </a:p>
          <a:p>
            <a:r>
              <a:rPr lang="en-GB" dirty="0" smtClean="0"/>
              <a:t>Is there sufficient interest in privacy to warrant implementing CLE</a:t>
            </a:r>
            <a:r>
              <a:rPr lang="en-GB" dirty="0" smtClean="0"/>
              <a:t>?</a:t>
            </a:r>
          </a:p>
          <a:p>
            <a:r>
              <a:rPr lang="en-GB" dirty="0" smtClean="0"/>
              <a:t>Interesting applications to revocation?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Techniques have been used in more viable technologies (such as attribute-based encryption).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PKE and IBE by infrastructure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premise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839907"/>
          </a:xfrm>
        </p:spPr>
        <p:txBody>
          <a:bodyPr/>
          <a:lstStyle/>
          <a:p>
            <a:r>
              <a:rPr lang="en-GB" dirty="0" smtClean="0"/>
              <a:t>A sender wishes to transmit a message confidentially to a receiver.</a:t>
            </a:r>
          </a:p>
          <a:p>
            <a:r>
              <a:rPr lang="en-GB" dirty="0" smtClean="0"/>
              <a:t>No prior shared symmetric keys.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429256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57620" y="3071810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PKI-based PKE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en-GB" dirty="0" smtClean="0"/>
              <a:t>A traditional PKE system requires a public-key infrastructure to support public keys.</a:t>
            </a:r>
          </a:p>
          <a:p>
            <a:r>
              <a:rPr lang="en-GB" dirty="0" smtClean="0"/>
              <a:t>A certificate assures the link between digital identity and a public key.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29256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28794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857620" y="3071810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28794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</a:p>
        </p:txBody>
      </p:sp>
      <p:sp>
        <p:nvSpPr>
          <p:cNvPr id="10" name="Bent-Up Arrow 9"/>
          <p:cNvSpPr/>
          <p:nvPr/>
        </p:nvSpPr>
        <p:spPr bwMode="auto">
          <a:xfrm rot="16200000">
            <a:off x="4393405" y="750075"/>
            <a:ext cx="1071570" cy="2714644"/>
          </a:xfrm>
          <a:prstGeom prst="bentUp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500298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5718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13572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registration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3452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certificate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PKI-based PKE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en-GB" dirty="0" smtClean="0"/>
              <a:t>Certificates place an added computational burden on the sender.</a:t>
            </a:r>
          </a:p>
          <a:p>
            <a:r>
              <a:rPr lang="en-GB" dirty="0" smtClean="0"/>
              <a:t>CAs provide other services too.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29256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28794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857620" y="3071810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28794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</a:p>
        </p:txBody>
      </p:sp>
      <p:sp>
        <p:nvSpPr>
          <p:cNvPr id="10" name="Bent-Up Arrow 9"/>
          <p:cNvSpPr/>
          <p:nvPr/>
        </p:nvSpPr>
        <p:spPr bwMode="auto">
          <a:xfrm rot="16200000">
            <a:off x="4393405" y="750075"/>
            <a:ext cx="1071570" cy="2714644"/>
          </a:xfrm>
          <a:prstGeom prst="bentUp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500298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5718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13572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registration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3452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certificate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en-GB" dirty="0" smtClean="0"/>
              <a:t>In IBE the digital identity is the public key.</a:t>
            </a:r>
          </a:p>
          <a:p>
            <a:r>
              <a:rPr lang="en-GB" dirty="0" smtClean="0"/>
              <a:t>The corresponding private key is provided by a key generation centre.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29256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28794" y="2928934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Sender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857620" y="3071810"/>
            <a:ext cx="107157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29256" y="1428736"/>
            <a:ext cx="1428760" cy="78581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KGC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6000760" y="2357430"/>
            <a:ext cx="357190" cy="428628"/>
          </a:xfrm>
          <a:prstGeom prst="downArrow">
            <a:avLst/>
          </a:prstGeom>
          <a:solidFill>
            <a:srgbClr val="F9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5718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ciphertext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private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RHU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RHUL</Template>
  <TotalTime>362</TotalTime>
  <Words>1595</Words>
  <Application>Microsoft Office PowerPoint</Application>
  <PresentationFormat>On-screen Show (4:3)</PresentationFormat>
  <Paragraphs>258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New RHUL</vt:lpstr>
      <vt:lpstr>Certificateless encryption and its infrastructures</vt:lpstr>
      <vt:lpstr>Slide 2</vt:lpstr>
      <vt:lpstr>Slide 3</vt:lpstr>
      <vt:lpstr>Overview</vt:lpstr>
      <vt:lpstr>PKE and IBE by infrastructure</vt:lpstr>
      <vt:lpstr>Basic premise</vt:lpstr>
      <vt:lpstr>PKI-based PKE</vt:lpstr>
      <vt:lpstr>PKI-based PKE</vt:lpstr>
      <vt:lpstr>IBE</vt:lpstr>
      <vt:lpstr>IBE</vt:lpstr>
      <vt:lpstr>Certificateless encryption</vt:lpstr>
      <vt:lpstr>Certificateless encryption</vt:lpstr>
      <vt:lpstr>Certificateless encryption</vt:lpstr>
      <vt:lpstr>Certificateless encryption</vt:lpstr>
      <vt:lpstr>AP formulation</vt:lpstr>
      <vt:lpstr>AP formulation</vt:lpstr>
      <vt:lpstr>BSS formulation</vt:lpstr>
      <vt:lpstr>BSS formulation</vt:lpstr>
      <vt:lpstr>AP vs BSS formulation</vt:lpstr>
      <vt:lpstr>LK formulation</vt:lpstr>
      <vt:lpstr>LK formulation</vt:lpstr>
      <vt:lpstr>BSS vs LK formulation</vt:lpstr>
      <vt:lpstr>Certificate-chain certificateless encryption</vt:lpstr>
      <vt:lpstr>Certificate-chain CLE</vt:lpstr>
      <vt:lpstr>Certificate-chain CLE</vt:lpstr>
      <vt:lpstr>Certificate-chain CLE</vt:lpstr>
      <vt:lpstr>Certificate-chain CLE</vt:lpstr>
      <vt:lpstr>Certificate-chain CLE</vt:lpstr>
      <vt:lpstr>Certificate-chain CLE</vt:lpstr>
      <vt:lpstr>Certificate-chain CLE</vt:lpstr>
      <vt:lpstr>Security notions</vt:lpstr>
      <vt:lpstr>Security notions</vt:lpstr>
      <vt:lpstr>Security notions</vt:lpstr>
      <vt:lpstr>Security notions</vt:lpstr>
      <vt:lpstr>Security notions</vt:lpstr>
      <vt:lpstr>Denial of decryption</vt:lpstr>
      <vt:lpstr>Denial of decryption</vt:lpstr>
      <vt:lpstr>Denial of decryption</vt:lpstr>
      <vt:lpstr>Applications</vt:lpstr>
      <vt:lpstr>Applications</vt:lpstr>
      <vt:lpstr>BSS and LK formulation</vt:lpstr>
      <vt:lpstr>AP formulation</vt:lpstr>
      <vt:lpstr>AP formulation</vt:lpstr>
      <vt:lpstr>Questions?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W. Dent</dc:creator>
  <cp:lastModifiedBy>Alexander W. Dent</cp:lastModifiedBy>
  <cp:revision>31</cp:revision>
  <cp:lastPrinted>1601-01-01T00:00:00Z</cp:lastPrinted>
  <dcterms:created xsi:type="dcterms:W3CDTF">2009-08-31T08:54:10Z</dcterms:created>
  <dcterms:modified xsi:type="dcterms:W3CDTF">2009-09-09T19:26:39Z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